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22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40" r:id="rId18"/>
    <p:sldId id="438" r:id="rId19"/>
    <p:sldId id="441" r:id="rId20"/>
    <p:sldId id="439" r:id="rId21"/>
    <p:sldId id="442" r:id="rId22"/>
    <p:sldId id="443" r:id="rId23"/>
    <p:sldId id="444" r:id="rId24"/>
    <p:sldId id="445" r:id="rId25"/>
    <p:sldId id="446" r:id="rId26"/>
    <p:sldId id="447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48" r:id="rId35"/>
    <p:sldId id="459" r:id="rId36"/>
    <p:sldId id="449" r:id="rId37"/>
    <p:sldId id="461" r:id="rId38"/>
    <p:sldId id="451" r:id="rId39"/>
    <p:sldId id="46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 varScale="1">
        <p:scale>
          <a:sx n="103" d="100"/>
          <a:sy n="103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8428" y="6434750"/>
            <a:ext cx="3758656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466110"/>
            <a:ext cx="376272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9144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211161" y="6518666"/>
            <a:ext cx="1838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Lecture 10 – Packages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6606" y="6499692"/>
            <a:ext cx="1098877" cy="32399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230255" y="6550223"/>
            <a:ext cx="3456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Programming for Data Analytics – J. Duggan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Duggan/CT5102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r-pkgs.had.co.nz/man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-pkgs.had.co.nz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atthewrocklin.com/blog/work/2016/02/08/tests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ran.r-project.or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JimDuggan/pysd2r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0822"/>
            <a:ext cx="7772400" cy="3550176"/>
          </a:xfrm>
        </p:spPr>
        <p:txBody>
          <a:bodyPr>
            <a:normAutofit/>
          </a:bodyPr>
          <a:lstStyle/>
          <a:p>
            <a:r>
              <a:rPr lang="en-US" dirty="0"/>
              <a:t>CT5102: Programming for Data Analytics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10: Packages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56983"/>
            <a:ext cx="6400800" cy="1441430"/>
          </a:xfrm>
        </p:spPr>
        <p:txBody>
          <a:bodyPr>
            <a:normAutofit/>
          </a:bodyPr>
          <a:lstStyle/>
          <a:p>
            <a:r>
              <a:rPr lang="en-US" sz="2400" dirty="0"/>
              <a:t>Dr. Jim Duggan,</a:t>
            </a:r>
          </a:p>
          <a:p>
            <a:r>
              <a:rPr lang="en-US" sz="2400" dirty="0"/>
              <a:t>School of Engineering &amp; Informatics</a:t>
            </a:r>
          </a:p>
          <a:p>
            <a:r>
              <a:rPr lang="en-US" sz="2400" dirty="0"/>
              <a:t>National University of Ireland Galway.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97128" y="5529822"/>
            <a:ext cx="3934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https://github.com/JimDuggan/CT5102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example: </a:t>
            </a:r>
            <a:r>
              <a:rPr lang="en-US" dirty="0" err="1"/>
              <a:t>stackp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7172"/>
            <a:ext cx="8229600" cy="2250142"/>
          </a:xfrm>
        </p:spPr>
        <p:txBody>
          <a:bodyPr/>
          <a:lstStyle/>
          <a:p>
            <a:r>
              <a:rPr lang="en-US" dirty="0"/>
              <a:t>An S3 stack class as a demo</a:t>
            </a:r>
          </a:p>
          <a:p>
            <a:r>
              <a:rPr lang="en-US" dirty="0"/>
              <a:t>Create a </a:t>
            </a:r>
            <a:r>
              <a:rPr lang="en-US" dirty="0" err="1"/>
              <a:t>tar.gz</a:t>
            </a:r>
            <a:r>
              <a:rPr lang="en-US" dirty="0"/>
              <a:t> file, and also install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Can store a stack of any data type (list structure used)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00419"/>
              </p:ext>
            </p:extLst>
          </p:nvPr>
        </p:nvGraphicFramePr>
        <p:xfrm>
          <a:off x="1267279" y="3855815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stackp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Constructor</a:t>
                      </a:r>
                      <a:r>
                        <a:rPr lang="en-US" baseline="0" dirty="0"/>
                        <a:t> to create the </a:t>
                      </a:r>
                      <a:r>
                        <a:rPr lang="en-US" baseline="0" dirty="0" err="1"/>
                        <a:t>stackp</a:t>
                      </a:r>
                      <a:r>
                        <a:rPr lang="en-US" baseline="0" dirty="0"/>
                        <a:t> object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push(</a:t>
                      </a:r>
                      <a:r>
                        <a:rPr lang="en-US" dirty="0" err="1"/>
                        <a:t>s,v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Push</a:t>
                      </a:r>
                      <a:r>
                        <a:rPr lang="en-US" baseline="0" dirty="0"/>
                        <a:t> the value v onto the stack s (generic)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peek(s)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the top value from the stack s (generic)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the top value from the stack (generic)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summary()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Summarise</a:t>
                      </a:r>
                      <a:r>
                        <a:rPr lang="en-US" baseline="0" dirty="0"/>
                        <a:t> the stack entries (generic)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54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(2) Create the package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 err="1">
                <a:solidFill>
                  <a:srgbClr val="0000FF"/>
                </a:solidFill>
              </a:rPr>
              <a:t>devtools</a:t>
            </a:r>
            <a:r>
              <a:rPr lang="en-US" dirty="0">
                <a:solidFill>
                  <a:srgbClr val="0000FF"/>
                </a:solidFill>
              </a:rPr>
              <a:t>::create(“</a:t>
            </a:r>
            <a:r>
              <a:rPr lang="en-US" dirty="0" err="1">
                <a:solidFill>
                  <a:srgbClr val="0000FF"/>
                </a:solidFill>
              </a:rPr>
              <a:t>stackp</a:t>
            </a:r>
            <a:r>
              <a:rPr lang="en-US" dirty="0">
                <a:solidFill>
                  <a:srgbClr val="0000FF"/>
                </a:solidFill>
              </a:rPr>
              <a:t>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shot 2018-10-25 10.30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7" y="1868789"/>
            <a:ext cx="4990022" cy="2919019"/>
          </a:xfrm>
          <a:prstGeom prst="rect">
            <a:avLst/>
          </a:prstGeom>
        </p:spPr>
      </p:pic>
      <p:pic>
        <p:nvPicPr>
          <p:cNvPr id="6" name="Picture 5" descr="Screenshot 2018-10-25 10.32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39" y="3494992"/>
            <a:ext cx="3584412" cy="2393153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rot="5400000">
            <a:off x="5912427" y="1777458"/>
            <a:ext cx="1267921" cy="18781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117" y="5620149"/>
            <a:ext cx="39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 the new project </a:t>
            </a:r>
            <a:r>
              <a:rPr lang="en-US" b="1" dirty="0" err="1">
                <a:solidFill>
                  <a:srgbClr val="0000FF"/>
                </a:solidFill>
              </a:rPr>
              <a:t>stackp</a:t>
            </a:r>
            <a:r>
              <a:rPr lang="en-US" b="1" dirty="0"/>
              <a:t> in </a:t>
            </a:r>
            <a:r>
              <a:rPr lang="en-US" b="1" dirty="0" err="1"/>
              <a:t>RStudio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029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R/ is where your code lives</a:t>
            </a:r>
            <a:br>
              <a:rPr lang="en-US" dirty="0"/>
            </a:br>
            <a:r>
              <a:rPr lang="en-US" b="1" dirty="0" err="1">
                <a:solidFill>
                  <a:srgbClr val="0000FF"/>
                </a:solidFill>
              </a:rPr>
              <a:t>load_all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allows you to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6342" y="1999475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30992" y="246785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Modify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5908" y="3266582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28201" y="373495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load_all</a:t>
            </a:r>
            <a:r>
              <a:rPr lang="en-US" b="1" dirty="0"/>
              <a:t>()</a:t>
            </a:r>
          </a:p>
          <a:p>
            <a:pPr algn="ctr"/>
            <a:r>
              <a:rPr lang="en-US" dirty="0" err="1"/>
              <a:t>Cmd</a:t>
            </a:r>
            <a:r>
              <a:rPr lang="en-US" dirty="0"/>
              <a:t>/</a:t>
            </a:r>
            <a:r>
              <a:rPr lang="en-US" dirty="0" err="1"/>
              <a:t>Ctrl+Shift+L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19665" y="4705260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95015" y="517363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Explore in Console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7" idx="0"/>
          </p:cNvCxnSpPr>
          <p:nvPr/>
        </p:nvCxnSpPr>
        <p:spPr>
          <a:xfrm>
            <a:off x="2686065" y="2647954"/>
            <a:ext cx="3989705" cy="618628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3"/>
          </p:cNvCxnSpPr>
          <p:nvPr/>
        </p:nvCxnSpPr>
        <p:spPr>
          <a:xfrm rot="5400000">
            <a:off x="5252480" y="3930448"/>
            <a:ext cx="790199" cy="2056382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1"/>
            <a:endCxn id="5" idx="2"/>
          </p:cNvCxnSpPr>
          <p:nvPr/>
        </p:nvCxnSpPr>
        <p:spPr>
          <a:xfrm rot="10800000">
            <a:off x="1686205" y="3296433"/>
            <a:ext cx="933461" cy="2057306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0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Add code to 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Screenshot 2018-10-25 10.3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0" y="1417638"/>
            <a:ext cx="5661864" cy="2241946"/>
          </a:xfrm>
          <a:prstGeom prst="rect">
            <a:avLst/>
          </a:prstGeom>
        </p:spPr>
      </p:pic>
      <p:pic>
        <p:nvPicPr>
          <p:cNvPr id="8" name="Picture 7" descr="Screenshot 2018-10-25 10.46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633" y="1417638"/>
            <a:ext cx="3008439" cy="3191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8" y="3772888"/>
            <a:ext cx="4675027" cy="26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(4) Update default </a:t>
            </a:r>
            <a:r>
              <a:rPr lang="en-US" b="1" dirty="0">
                <a:solidFill>
                  <a:srgbClr val="008000"/>
                </a:solidFill>
              </a:rPr>
              <a:t>DESCRIPTION</a:t>
            </a:r>
            <a:r>
              <a:rPr lang="en-US" b="1" dirty="0">
                <a:solidFill>
                  <a:srgbClr val="0000FF"/>
                </a:solidFill>
              </a:rPr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creenshot 2018-10-25 10.5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6247"/>
            <a:ext cx="8336489" cy="46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(5) Create help files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sz="2700" dirty="0">
                <a:solidFill>
                  <a:srgbClr val="0000FF"/>
                </a:solidFill>
                <a:hlinkClick r:id="rId2"/>
              </a:rPr>
              <a:t>http://r-pkgs.had.co.nz/man.html</a:t>
            </a:r>
            <a:r>
              <a:rPr lang="en-US" sz="2700" dirty="0">
                <a:solidFill>
                  <a:srgbClr val="0000FF"/>
                </a:solidFill>
              </a:rPr>
              <a:t> 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5910"/>
          </a:xfrm>
        </p:spPr>
        <p:txBody>
          <a:bodyPr/>
          <a:lstStyle/>
          <a:p>
            <a:r>
              <a:rPr lang="en-US" dirty="0"/>
              <a:t>Documentation is one of the most important aspects of a good package. </a:t>
            </a:r>
          </a:p>
          <a:p>
            <a:r>
              <a:rPr lang="en-US" dirty="0"/>
              <a:t>Without it, users won’t know how to use your package. </a:t>
            </a:r>
          </a:p>
          <a:p>
            <a:r>
              <a:rPr lang="en-US" dirty="0"/>
              <a:t>Documentation is also useful for future-use (so you remember what your functions were supposed to do), and for developers extending your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4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/man sub-directory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shot 2018-10-25 11.5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482" y="1562326"/>
            <a:ext cx="2888112" cy="22242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6342" y="1999475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7407" y="246785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 Comments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40355" y="3786582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39380" y="4254958"/>
            <a:ext cx="90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RD files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86815" y="5083540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7385" y="5551916"/>
            <a:ext cx="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HTML</a:t>
            </a:r>
            <a:endParaRPr lang="en-US" dirty="0"/>
          </a:p>
        </p:txBody>
      </p:sp>
      <p:cxnSp>
        <p:nvCxnSpPr>
          <p:cNvPr id="14" name="Elbow Connector 13"/>
          <p:cNvCxnSpPr>
            <a:stCxn id="7" idx="3"/>
            <a:endCxn id="9" idx="0"/>
          </p:cNvCxnSpPr>
          <p:nvPr/>
        </p:nvCxnSpPr>
        <p:spPr>
          <a:xfrm>
            <a:off x="2686065" y="2647954"/>
            <a:ext cx="754152" cy="1138628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3"/>
            <a:endCxn id="11" idx="0"/>
          </p:cNvCxnSpPr>
          <p:nvPr/>
        </p:nvCxnSpPr>
        <p:spPr>
          <a:xfrm>
            <a:off x="4440078" y="4435061"/>
            <a:ext cx="1546599" cy="648479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1"/>
            <a:endCxn id="7" idx="2"/>
          </p:cNvCxnSpPr>
          <p:nvPr/>
        </p:nvCxnSpPr>
        <p:spPr>
          <a:xfrm rot="10800000">
            <a:off x="1686205" y="3296433"/>
            <a:ext cx="754151" cy="1138628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94095" y="2940700"/>
            <a:ext cx="107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roxygen2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33834" y="3903015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775" y="3978234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Rd2roxygen</a:t>
            </a:r>
          </a:p>
        </p:txBody>
      </p:sp>
    </p:spTree>
    <p:extLst>
      <p:ext uri="{BB962C8B-B14F-4D97-AF65-F5344CB8AC3E}">
        <p14:creationId xmlns:p14="http://schemas.microsoft.com/office/powerpoint/2010/main" val="119791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Roxygen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roxygen</a:t>
            </a:r>
            <a:r>
              <a:rPr lang="en-US" dirty="0"/>
              <a:t> lets you write documentation inline in your .R files with a shorthand syntax.</a:t>
            </a:r>
          </a:p>
          <a:p>
            <a:r>
              <a:rPr lang="en-US" dirty="0"/>
              <a:t>Add </a:t>
            </a:r>
            <a:r>
              <a:rPr lang="en-US" dirty="0" err="1"/>
              <a:t>roxygen</a:t>
            </a:r>
            <a:r>
              <a:rPr lang="en-US" dirty="0"/>
              <a:t> documentation as comment lines that begin with #’.</a:t>
            </a:r>
          </a:p>
          <a:p>
            <a:r>
              <a:rPr lang="en-US" dirty="0"/>
              <a:t>Place comment lines directly above the code that defines the object documented.</a:t>
            </a:r>
          </a:p>
          <a:p>
            <a:r>
              <a:rPr lang="en-US" dirty="0"/>
              <a:t>Place a </a:t>
            </a:r>
            <a:r>
              <a:rPr lang="en-US" dirty="0" err="1"/>
              <a:t>roxygen</a:t>
            </a:r>
            <a:r>
              <a:rPr lang="en-US" dirty="0"/>
              <a:t> @ tag (right) after #’ to supply a specific section of documentation.</a:t>
            </a:r>
          </a:p>
          <a:p>
            <a:r>
              <a:rPr lang="en-US" dirty="0"/>
              <a:t>Untagged lines will be used to generate a title, description, and details section (in that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(Wickham)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457" y="2319241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5705" y="2787617"/>
            <a:ext cx="112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Modify R </a:t>
            </a:r>
          </a:p>
          <a:p>
            <a:pPr algn="ctr"/>
            <a:r>
              <a:rPr lang="en-US" b="1" dirty="0"/>
              <a:t>Comment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56930" y="2319241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26681" y="2783054"/>
            <a:ext cx="166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Update RD files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56930" y="4862907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29526" y="5182673"/>
            <a:ext cx="959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Preview </a:t>
            </a:r>
          </a:p>
          <a:p>
            <a:pPr algn="ctr"/>
            <a:r>
              <a:rPr lang="en-US" b="1" dirty="0"/>
              <a:t>HTML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5" idx="3"/>
            <a:endCxn id="7" idx="1"/>
          </p:cNvCxnSpPr>
          <p:nvPr/>
        </p:nvCxnSpPr>
        <p:spPr>
          <a:xfrm>
            <a:off x="2716180" y="2967720"/>
            <a:ext cx="1640750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9" idx="1"/>
            <a:endCxn id="5" idx="2"/>
          </p:cNvCxnSpPr>
          <p:nvPr/>
        </p:nvCxnSpPr>
        <p:spPr>
          <a:xfrm rot="10800000">
            <a:off x="1716320" y="3616200"/>
            <a:ext cx="2640611" cy="1895187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9" idx="0"/>
          </p:cNvCxnSpPr>
          <p:nvPr/>
        </p:nvCxnSpPr>
        <p:spPr>
          <a:xfrm>
            <a:off x="5356792" y="3616199"/>
            <a:ext cx="0" cy="1246708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75159" y="2644554"/>
            <a:ext cx="2258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devtools</a:t>
            </a:r>
            <a:r>
              <a:rPr lang="en-US" b="1" dirty="0"/>
              <a:t>::document()</a:t>
            </a:r>
          </a:p>
          <a:p>
            <a:pPr algn="ctr"/>
            <a:r>
              <a:rPr lang="en-US" dirty="0" err="1"/>
              <a:t>Cmd</a:t>
            </a:r>
            <a:r>
              <a:rPr lang="en-US" dirty="0"/>
              <a:t>/</a:t>
            </a:r>
            <a:r>
              <a:rPr lang="en-US" dirty="0" err="1"/>
              <a:t>Ctrl+Shift+D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89419" y="1346702"/>
            <a:ext cx="315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rgbClr val="0000FF"/>
                </a:solidFill>
              </a:rPr>
              <a:t>NB You must have loaded the package with </a:t>
            </a:r>
            <a:r>
              <a:rPr lang="en-US" b="1" i="1" dirty="0" err="1">
                <a:solidFill>
                  <a:srgbClr val="0000FF"/>
                </a:solidFill>
              </a:rPr>
              <a:t>load_all</a:t>
            </a:r>
            <a:r>
              <a:rPr lang="en-US" b="1" i="1" dirty="0">
                <a:solidFill>
                  <a:srgbClr val="0000FF"/>
                </a:solidFill>
              </a:rPr>
              <a:t>() </a:t>
            </a:r>
            <a:r>
              <a:rPr lang="en-US" i="1" dirty="0">
                <a:solidFill>
                  <a:srgbClr val="0000FF"/>
                </a:solidFill>
              </a:rPr>
              <a:t>at least once</a:t>
            </a:r>
          </a:p>
        </p:txBody>
      </p:sp>
    </p:spTree>
    <p:extLst>
      <p:ext uri="{BB962C8B-B14F-4D97-AF65-F5344CB8AC3E}">
        <p14:creationId xmlns:p14="http://schemas.microsoft.com/office/powerpoint/2010/main" val="260690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22502"/>
              </p:ext>
            </p:extLst>
          </p:nvPr>
        </p:nvGraphicFramePr>
        <p:xfrm>
          <a:off x="1496975" y="128892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@</a:t>
                      </a:r>
                      <a:r>
                        <a:rPr lang="en-US" b="1" dirty="0" err="1"/>
                        <a:t>param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arg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 function</a:t>
                      </a:r>
                      <a:r>
                        <a:rPr lang="en-US" baseline="0" dirty="0"/>
                        <a:t> inputs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@examples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 how the function</a:t>
                      </a:r>
                      <a:r>
                        <a:rPr lang="en-US" baseline="0" dirty="0"/>
                        <a:t> works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@</a:t>
                      </a:r>
                      <a:r>
                        <a:rPr lang="en-US" b="1" dirty="0" err="1"/>
                        <a:t>seealso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Pointers to related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@return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 outputs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@export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be discussed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 descr="Screenshot 2018-10-25 10.3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77" y="3711729"/>
            <a:ext cx="6704953" cy="2654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5643" y="3711728"/>
            <a:ext cx="449799" cy="16382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3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Organise</a:t>
            </a:r>
            <a:r>
              <a:rPr lang="en-US" dirty="0"/>
              <a:t>, test, document and share your code” (Wickham)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8810"/>
            <a:ext cx="4823060" cy="40529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39683" y="2095986"/>
            <a:ext cx="244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http://r-pkgs.had.co.nz/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11" y="2742524"/>
            <a:ext cx="2462389" cy="323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58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 Files &amp; Preview</a:t>
            </a:r>
            <a:br>
              <a:rPr lang="en-US" dirty="0"/>
            </a:br>
            <a:r>
              <a:rPr lang="en-US" i="1" dirty="0"/>
              <a:t>?</a:t>
            </a:r>
            <a:r>
              <a:rPr lang="en-US" i="1" dirty="0" err="1"/>
              <a:t>stackp</a:t>
            </a:r>
            <a:r>
              <a:rPr lang="en-US" i="1" dirty="0"/>
              <a:t> will also work at the console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8-10-26 08.07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" y="1931926"/>
            <a:ext cx="4006765" cy="3674712"/>
          </a:xfrm>
          <a:prstGeom prst="rect">
            <a:avLst/>
          </a:prstGeom>
        </p:spPr>
      </p:pic>
      <p:pic>
        <p:nvPicPr>
          <p:cNvPr id="6" name="Picture 5" descr="Screenshot 2018-10-26 08.08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01" y="1931926"/>
            <a:ext cx="4284918" cy="32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Formatting with 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41385"/>
              </p:ext>
            </p:extLst>
          </p:nvPr>
        </p:nvGraphicFramePr>
        <p:xfrm>
          <a:off x="702605" y="1958037"/>
          <a:ext cx="753949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9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\code{}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Inline R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</a:t>
                      </a:r>
                      <a:r>
                        <a:rPr lang="en-US" b="1" dirty="0" err="1"/>
                        <a:t>eqn</a:t>
                      </a:r>
                      <a:r>
                        <a:rPr lang="en-US" b="1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Inline equation (latex)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</a:t>
                      </a:r>
                      <a:r>
                        <a:rPr lang="en-US" b="1" dirty="0" err="1"/>
                        <a:t>emph</a:t>
                      </a:r>
                      <a:r>
                        <a:rPr lang="en-US" b="1" dirty="0"/>
                        <a:t>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Italic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\strong{}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Bold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\link{foo}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to foo in the current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\link[bar]{foo}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to foo in package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</a:t>
                      </a:r>
                      <a:r>
                        <a:rPr lang="en-US" b="1" dirty="0" err="1"/>
                        <a:t>url</a:t>
                      </a:r>
                      <a:r>
                        <a:rPr lang="en-US" b="1" dirty="0"/>
                        <a:t>{http://</a:t>
                      </a:r>
                      <a:r>
                        <a:rPr lang="en-US" b="1" dirty="0" err="1"/>
                        <a:t>rstudio.com</a:t>
                      </a:r>
                      <a:r>
                        <a:rPr lang="en-US" b="1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 to website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\email{</a:t>
                      </a:r>
                      <a:r>
                        <a:rPr lang="en-US" b="1" dirty="0" err="1"/>
                        <a:t>j@mail.com</a:t>
                      </a:r>
                      <a:r>
                        <a:rPr lang="en-US" b="1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25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458" y="1993927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5706" y="2462303"/>
            <a:ext cx="112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Modify R </a:t>
            </a:r>
          </a:p>
          <a:p>
            <a:pPr algn="ctr"/>
            <a:r>
              <a:rPr lang="en-US" b="1" dirty="0"/>
              <a:t>Comment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56931" y="1993927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26682" y="2457740"/>
            <a:ext cx="166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Update RD files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56931" y="4537593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6682" y="4724408"/>
            <a:ext cx="1681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Check </a:t>
            </a:r>
          </a:p>
          <a:p>
            <a:pPr algn="ctr"/>
            <a:r>
              <a:rPr lang="en-US" b="1" dirty="0"/>
              <a:t>Documentation </a:t>
            </a:r>
          </a:p>
          <a:p>
            <a:pPr algn="ctr"/>
            <a:r>
              <a:rPr lang="en-US" b="1" dirty="0"/>
              <a:t>is OK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2716181" y="2642406"/>
            <a:ext cx="1640750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1"/>
            <a:endCxn id="5" idx="2"/>
          </p:cNvCxnSpPr>
          <p:nvPr/>
        </p:nvCxnSpPr>
        <p:spPr>
          <a:xfrm rot="10800000">
            <a:off x="1716321" y="3290886"/>
            <a:ext cx="2640611" cy="1895187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>
            <a:off x="5356793" y="3290885"/>
            <a:ext cx="0" cy="1246708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75160" y="2319240"/>
            <a:ext cx="2258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devtools</a:t>
            </a:r>
            <a:r>
              <a:rPr lang="en-US" b="1" dirty="0"/>
              <a:t>::document()</a:t>
            </a:r>
          </a:p>
          <a:p>
            <a:pPr algn="ctr"/>
            <a:r>
              <a:rPr lang="en-US" dirty="0" err="1"/>
              <a:t>Cmd</a:t>
            </a:r>
            <a:r>
              <a:rPr lang="en-US" dirty="0"/>
              <a:t>/</a:t>
            </a:r>
            <a:r>
              <a:rPr lang="en-US" dirty="0" err="1"/>
              <a:t>Ctrl+Shift+D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75160" y="4909074"/>
            <a:ext cx="236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devtools</a:t>
            </a:r>
            <a:r>
              <a:rPr lang="en-US" b="1" dirty="0"/>
              <a:t>::</a:t>
            </a:r>
            <a:r>
              <a:rPr lang="en-US" b="1" dirty="0" err="1"/>
              <a:t>check_man</a:t>
            </a:r>
            <a:r>
              <a:rPr lang="en-US" b="1" dirty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7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(6) Vignettes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512749" cy="2061003"/>
          </a:xfrm>
        </p:spPr>
        <p:txBody>
          <a:bodyPr>
            <a:normAutofit fontScale="92500"/>
          </a:bodyPr>
          <a:lstStyle/>
          <a:p>
            <a:r>
              <a:rPr lang="en-US" dirty="0"/>
              <a:t>Lets you combine code and prose to explain how your package works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use_vignette</a:t>
            </a:r>
            <a:r>
              <a:rPr lang="en-US" dirty="0"/>
              <a:t>(“name”)</a:t>
            </a:r>
          </a:p>
          <a:p>
            <a:r>
              <a:rPr lang="en-US" dirty="0"/>
              <a:t>Adds to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shot 2018-10-25 11.5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04" y="1417638"/>
            <a:ext cx="2467056" cy="1899983"/>
          </a:xfrm>
          <a:prstGeom prst="rect">
            <a:avLst/>
          </a:prstGeom>
        </p:spPr>
      </p:pic>
      <p:pic>
        <p:nvPicPr>
          <p:cNvPr id="8" name="Picture 7" descr="Screenshot 2018-10-26 08.3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15" y="3433446"/>
            <a:ext cx="6536254" cy="29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(7) NAMESPACE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39412"/>
          </a:xfrm>
        </p:spPr>
        <p:txBody>
          <a:bodyPr>
            <a:normAutofit fontScale="92500"/>
          </a:bodyPr>
          <a:lstStyle/>
          <a:p>
            <a:r>
              <a:rPr lang="en-US" dirty="0"/>
              <a:t>A NAMESPACE splits a function into two classes</a:t>
            </a:r>
          </a:p>
          <a:p>
            <a:r>
              <a:rPr lang="en-US" dirty="0"/>
              <a:t>Default NAMESPACE exports everything </a:t>
            </a:r>
            <a:r>
              <a:rPr lang="mr-IN" dirty="0"/>
              <a:t>–</a:t>
            </a:r>
            <a:r>
              <a:rPr lang="en-US" dirty="0"/>
              <a:t> better to export functions explicitly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47985"/>
              </p:ext>
            </p:extLst>
          </p:nvPr>
        </p:nvGraphicFramePr>
        <p:xfrm>
          <a:off x="1270094" y="3823227"/>
          <a:ext cx="67828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1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Only for use within the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use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Documentation 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be documented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Easily 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Changing will break other people’s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75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::check()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Screenshot 2018-10-27 13.22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341"/>
          <a:stretch/>
        </p:blipFill>
        <p:spPr>
          <a:xfrm>
            <a:off x="189163" y="1434862"/>
            <a:ext cx="5185814" cy="4887097"/>
          </a:xfrm>
          <a:prstGeom prst="rect">
            <a:avLst/>
          </a:prstGeom>
        </p:spPr>
      </p:pic>
      <p:pic>
        <p:nvPicPr>
          <p:cNvPr id="8" name="Picture 7" descr="Screenshot 2018-10-27 13.21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31" y="3089854"/>
            <a:ext cx="4665488" cy="150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6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@export generates the right NAMESPACE directive (Wickham)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751476"/>
              </p:ext>
            </p:extLst>
          </p:nvPr>
        </p:nvGraphicFramePr>
        <p:xfrm>
          <a:off x="1524000" y="247779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Namespace</a:t>
                      </a:r>
                      <a:r>
                        <a:rPr lang="en-US" baseline="0" dirty="0"/>
                        <a:t> Directive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S3method()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exportClass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  <a:r>
                        <a:rPr lang="en-US" baseline="0" dirty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exportMethods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151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(7) Adding Tests </a:t>
            </a:r>
            <a:r>
              <a:rPr lang="mr-IN" b="1" dirty="0">
                <a:solidFill>
                  <a:srgbClr val="0000FF"/>
                </a:solidFill>
              </a:rPr>
              <a:t>–</a:t>
            </a:r>
            <a:r>
              <a:rPr lang="en-US" b="1" dirty="0">
                <a:solidFill>
                  <a:srgbClr val="0000FF"/>
                </a:solidFill>
              </a:rPr>
              <a:t> Why Test?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Correctness</a:t>
            </a:r>
          </a:p>
          <a:p>
            <a:pPr lvl="1"/>
            <a:r>
              <a:rPr lang="en-US" dirty="0"/>
              <a:t>Ensure current correctness</a:t>
            </a:r>
          </a:p>
          <a:p>
            <a:pPr lvl="1"/>
            <a:r>
              <a:rPr lang="en-US" dirty="0"/>
              <a:t>Interactive feedback</a:t>
            </a:r>
          </a:p>
          <a:p>
            <a:pPr lvl="1"/>
            <a:r>
              <a:rPr lang="en-US" dirty="0"/>
              <a:t>Reduce maintenance burden</a:t>
            </a:r>
          </a:p>
          <a:p>
            <a:r>
              <a:rPr lang="en-US" b="1" dirty="0"/>
              <a:t>Design</a:t>
            </a:r>
          </a:p>
          <a:p>
            <a:pPr lvl="1"/>
            <a:r>
              <a:rPr lang="en-US" dirty="0"/>
              <a:t>Think </a:t>
            </a:r>
            <a:r>
              <a:rPr lang="en-US" dirty="0" err="1"/>
              <a:t>adversarially</a:t>
            </a:r>
            <a:endParaRPr lang="en-US" dirty="0"/>
          </a:p>
          <a:p>
            <a:pPr lvl="1"/>
            <a:r>
              <a:rPr lang="en-US" dirty="0"/>
              <a:t>Enable refactoring</a:t>
            </a:r>
          </a:p>
          <a:p>
            <a:pPr lvl="1"/>
            <a:r>
              <a:rPr lang="en-US" dirty="0"/>
              <a:t>Force good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Working with others</a:t>
            </a:r>
          </a:p>
          <a:p>
            <a:pPr lvl="1"/>
            <a:r>
              <a:rPr lang="en-US" dirty="0"/>
              <a:t>Guard against future developers</a:t>
            </a:r>
          </a:p>
          <a:p>
            <a:pPr lvl="1"/>
            <a:r>
              <a:rPr lang="en-US" dirty="0"/>
              <a:t>Communicate with colleagues</a:t>
            </a:r>
          </a:p>
          <a:p>
            <a:pPr lvl="1"/>
            <a:r>
              <a:rPr lang="en-US" dirty="0"/>
              <a:t>Guard against complex interactions</a:t>
            </a:r>
          </a:p>
          <a:p>
            <a:pPr lvl="1"/>
            <a:r>
              <a:rPr lang="en-US" dirty="0"/>
              <a:t>Social pressure</a:t>
            </a:r>
          </a:p>
          <a:p>
            <a:pPr lvl="1"/>
            <a:r>
              <a:rPr lang="en-US" dirty="0"/>
              <a:t>Establish interfaces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47717" y="5982027"/>
            <a:ext cx="7415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http://matthewrocklin.com/blog/work/2016/02/08/tests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596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testthat</a:t>
            </a:r>
            <a:r>
              <a:rPr lang="en-US" dirty="0"/>
              <a:t> package (Wickham)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Provides easy transition from informal to formal tests.</a:t>
            </a:r>
          </a:p>
          <a:p>
            <a:r>
              <a:rPr lang="en-US" dirty="0"/>
              <a:t>Can be used in wide variety of situations.</a:t>
            </a:r>
          </a:p>
          <a:p>
            <a:r>
              <a:rPr lang="en-US" dirty="0"/>
              <a:t>Wide range of expectations/assertions.</a:t>
            </a:r>
          </a:p>
          <a:p>
            <a:r>
              <a:rPr lang="en-US" dirty="0"/>
              <a:t>Fun output designed to keep you motivated.</a:t>
            </a:r>
          </a:p>
          <a:p>
            <a:r>
              <a:rPr lang="en-US" dirty="0"/>
              <a:t>Currently used by over 1100 packages.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68644" y="164154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Write R </a:t>
            </a:r>
          </a:p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85647" y="1439928"/>
            <a:ext cx="1681628" cy="9716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63037" y="4950140"/>
            <a:ext cx="170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Run Automated </a:t>
            </a:r>
          </a:p>
          <a:p>
            <a:pPr algn="ctr"/>
            <a:r>
              <a:rPr lang="en-US" b="1" dirty="0"/>
              <a:t>Tests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85647" y="4787481"/>
            <a:ext cx="1681628" cy="9716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40253" y="5941497"/>
            <a:ext cx="165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devtools</a:t>
            </a:r>
            <a:r>
              <a:rPr lang="en-US" b="1" dirty="0"/>
              <a:t>::test()</a:t>
            </a:r>
          </a:p>
        </p:txBody>
      </p:sp>
      <p:cxnSp>
        <p:nvCxnSpPr>
          <p:cNvPr id="13" name="Elbow Connector 12"/>
          <p:cNvCxnSpPr>
            <a:stCxn id="7" idx="3"/>
            <a:endCxn id="9" idx="3"/>
          </p:cNvCxnSpPr>
          <p:nvPr/>
        </p:nvCxnSpPr>
        <p:spPr>
          <a:xfrm>
            <a:off x="7367275" y="1925751"/>
            <a:ext cx="12700" cy="3347553"/>
          </a:xfrm>
          <a:prstGeom prst="bentConnector3">
            <a:avLst>
              <a:gd name="adj1" fmla="val 4353386"/>
            </a:avLst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1"/>
            <a:endCxn id="7" idx="1"/>
          </p:cNvCxnSpPr>
          <p:nvPr/>
        </p:nvCxnSpPr>
        <p:spPr>
          <a:xfrm rot="10800000">
            <a:off x="5685647" y="1925752"/>
            <a:ext cx="12700" cy="3347553"/>
          </a:xfrm>
          <a:prstGeom prst="bentConnector3">
            <a:avLst>
              <a:gd name="adj1" fmla="val 3608646"/>
            </a:avLst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shot 2018-10-25 11.5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02" y="2675934"/>
            <a:ext cx="2135805" cy="1644873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837027" y="3688223"/>
            <a:ext cx="567489" cy="22966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94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tests (Wickham)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 with known outputs.</a:t>
            </a:r>
          </a:p>
          <a:p>
            <a:r>
              <a:rPr lang="en-US" dirty="0"/>
              <a:t>Compare with results calculated another way.</a:t>
            </a:r>
          </a:p>
          <a:p>
            <a:r>
              <a:rPr lang="en-US" dirty="0"/>
              <a:t>Whenever you find a bug, first figure out the right answer and write a test.</a:t>
            </a:r>
          </a:p>
          <a:p>
            <a:r>
              <a:rPr lang="en-US" dirty="0"/>
              <a:t>Test areas that are likely to fail (i.e. complicated bits).</a:t>
            </a:r>
          </a:p>
          <a:p>
            <a:r>
              <a:rPr lang="en-US" dirty="0"/>
              <a:t>Focus on improving tests over time, not being perfect when you first start.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https://cran.r-project.org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creenshot 2018-10-25 08.45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14" y="1282538"/>
            <a:ext cx="5766092" cy="2780625"/>
          </a:xfrm>
          <a:prstGeom prst="rect">
            <a:avLst/>
          </a:prstGeom>
        </p:spPr>
      </p:pic>
      <p:pic>
        <p:nvPicPr>
          <p:cNvPr id="8" name="Picture 7" descr="Screenshot 2018-10-25 08.43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46" y="4101241"/>
            <a:ext cx="5333719" cy="22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testthat.R</a:t>
            </a:r>
            <a:r>
              <a:rPr lang="en-US" dirty="0"/>
              <a:t> &amp; </a:t>
            </a:r>
            <a:r>
              <a:rPr lang="en-US" dirty="0" err="1"/>
              <a:t>test_prereqs.R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creenshot 2018-11-01 09.1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5" y="4160162"/>
            <a:ext cx="3066426" cy="121629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Screenshot 2018-11-01 09.19.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47"/>
          <a:stretch/>
        </p:blipFill>
        <p:spPr>
          <a:xfrm>
            <a:off x="3722387" y="3754863"/>
            <a:ext cx="5152186" cy="2270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shot 2018-11-01 09.20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3" y="1660817"/>
            <a:ext cx="6845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07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Screenshot 2018-11-01 09.2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669"/>
            <a:ext cx="9144000" cy="30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12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testthat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55442"/>
              </p:ext>
            </p:extLst>
          </p:nvPr>
        </p:nvGraphicFramePr>
        <p:xfrm>
          <a:off x="549980" y="1801390"/>
          <a:ext cx="8136820" cy="380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956"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expect_equal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Uses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all.equal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(), ignores floating point differences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expect_identical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Uses identical() for stricter numerical testing.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expect_equivalent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Like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expect_equal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(), but also ignores differences in attributes.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expect_is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 that inherits from a given class.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expect_true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/</a:t>
                      </a:r>
                    </a:p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expect_false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Catch all expectations for anything not otherwise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covered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28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testthat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84509"/>
              </p:ext>
            </p:extLst>
          </p:nvPr>
        </p:nvGraphicFramePr>
        <p:xfrm>
          <a:off x="549980" y="1801390"/>
          <a:ext cx="8136820" cy="380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956"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expect_matches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Does any value match the supplied regular expression?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expect_output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Does printed output match the supplied regular expression?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expect_message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Does displayed messages match the supplied regular expression?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expect_warning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any warnings match supplied regular expression?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9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expect_error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any errors match supplied regular expression?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38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(8) Checking, Build and Install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devtools</a:t>
            </a:r>
            <a:r>
              <a:rPr lang="en-US" b="1" dirty="0">
                <a:solidFill>
                  <a:srgbClr val="0000FF"/>
                </a:solidFill>
              </a:rPr>
              <a:t>::check()</a:t>
            </a:r>
          </a:p>
          <a:p>
            <a:pPr lvl="1"/>
            <a:r>
              <a:rPr lang="en-US" dirty="0"/>
              <a:t>Runs automated checks for common problems in R packages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devtools</a:t>
            </a:r>
            <a:r>
              <a:rPr lang="en-US" b="1" dirty="0">
                <a:solidFill>
                  <a:srgbClr val="0000FF"/>
                </a:solidFill>
              </a:rPr>
              <a:t>::build()</a:t>
            </a:r>
          </a:p>
          <a:p>
            <a:pPr lvl="1"/>
            <a:r>
              <a:rPr lang="en-US" dirty="0"/>
              <a:t>Builds a </a:t>
            </a:r>
            <a:r>
              <a:rPr lang="en-US" dirty="0" err="1"/>
              <a:t>tar.gz</a:t>
            </a:r>
            <a:r>
              <a:rPr lang="en-US" dirty="0"/>
              <a:t> file for sharing</a:t>
            </a:r>
          </a:p>
          <a:p>
            <a:r>
              <a:rPr lang="en-US" b="1" dirty="0">
                <a:solidFill>
                  <a:srgbClr val="0000FF"/>
                </a:solidFill>
              </a:rPr>
              <a:t>Install from </a:t>
            </a:r>
            <a:r>
              <a:rPr lang="en-US" b="1" dirty="0" err="1">
                <a:solidFill>
                  <a:srgbClr val="0000FF"/>
                </a:solidFill>
              </a:rPr>
              <a:t>github</a:t>
            </a:r>
            <a:r>
              <a:rPr lang="en-US" b="1" dirty="0">
                <a:solidFill>
                  <a:srgbClr val="0000FF"/>
                </a:solidFill>
              </a:rPr>
              <a:t> or a local file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74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042314" cy="4525963"/>
          </a:xfrm>
        </p:spPr>
        <p:txBody>
          <a:bodyPr/>
          <a:lstStyle/>
          <a:p>
            <a:r>
              <a:rPr lang="en-US" dirty="0"/>
              <a:t>Error</a:t>
            </a:r>
          </a:p>
          <a:p>
            <a:pPr lvl="1"/>
            <a:r>
              <a:rPr lang="en-US" dirty="0"/>
              <a:t>Must fix!</a:t>
            </a:r>
          </a:p>
          <a:p>
            <a:r>
              <a:rPr lang="en-US" dirty="0"/>
              <a:t>Warning</a:t>
            </a:r>
          </a:p>
          <a:p>
            <a:pPr lvl="1"/>
            <a:r>
              <a:rPr lang="en-US" dirty="0"/>
              <a:t>Fix if submitting to CRAN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Fix if submitting to CRAN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7424"/>
              </p:ext>
            </p:extLst>
          </p:nvPr>
        </p:nvGraphicFramePr>
        <p:xfrm>
          <a:off x="4215632" y="2148083"/>
          <a:ext cx="4471167" cy="26479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9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9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9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989">
                <a:tc>
                  <a:txBody>
                    <a:bodyPr/>
                    <a:lstStyle/>
                    <a:p>
                      <a:r>
                        <a:rPr lang="en-US" b="1" dirty="0"/>
                        <a:t>WARNING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989">
                <a:tc>
                  <a:txBody>
                    <a:bodyPr/>
                    <a:lstStyle/>
                    <a:p>
                      <a:r>
                        <a:rPr lang="en-US" b="1" dirty="0"/>
                        <a:t>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84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from local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creenshot 2018-11-01 00.02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9" y="1809156"/>
            <a:ext cx="8690314" cy="26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0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CRAN Process (Wickham)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2024" y="260670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Modify R </a:t>
            </a:r>
          </a:p>
          <a:p>
            <a:pPr algn="ctr"/>
            <a:r>
              <a:rPr lang="en-US" b="1" dirty="0"/>
              <a:t>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78123" y="1756383"/>
            <a:ext cx="1647178" cy="9321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24558" y="2069439"/>
            <a:ext cx="7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Check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0352" y="2056016"/>
            <a:ext cx="182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devtools</a:t>
            </a:r>
            <a:r>
              <a:rPr lang="en-US" b="1" dirty="0">
                <a:solidFill>
                  <a:srgbClr val="0000FF"/>
                </a:solidFill>
              </a:rPr>
              <a:t>::check()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78123" y="3454340"/>
            <a:ext cx="1647178" cy="9321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82173" y="3624385"/>
            <a:ext cx="123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Check with</a:t>
            </a:r>
          </a:p>
          <a:p>
            <a:pPr algn="ctr"/>
            <a:r>
              <a:rPr lang="en-US" b="1" dirty="0"/>
              <a:t>R-</a:t>
            </a:r>
            <a:r>
              <a:rPr lang="en-US" b="1" dirty="0" err="1"/>
              <a:t>devel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78123" y="5152298"/>
            <a:ext cx="1647178" cy="9321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12412" y="5303279"/>
            <a:ext cx="112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Submit to</a:t>
            </a:r>
          </a:p>
          <a:p>
            <a:pPr algn="ctr"/>
            <a:r>
              <a:rPr lang="en-US" b="1" dirty="0"/>
              <a:t>CRAN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70296" y="5152298"/>
            <a:ext cx="1647178" cy="9321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9558" y="5438448"/>
            <a:ext cx="98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Success!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28265" y="2606700"/>
            <a:ext cx="1647178" cy="93218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10352" y="3624385"/>
            <a:ext cx="223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devtools</a:t>
            </a:r>
            <a:r>
              <a:rPr lang="en-US" b="1" dirty="0">
                <a:solidFill>
                  <a:srgbClr val="0000FF"/>
                </a:solidFill>
              </a:rPr>
              <a:t>::</a:t>
            </a:r>
            <a:r>
              <a:rPr lang="en-US" b="1" dirty="0" err="1">
                <a:solidFill>
                  <a:srgbClr val="0000FF"/>
                </a:solidFill>
              </a:rPr>
              <a:t>build_win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313" y="6096778"/>
            <a:ext cx="19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devtools</a:t>
            </a:r>
            <a:r>
              <a:rPr lang="en-US" b="1" dirty="0">
                <a:solidFill>
                  <a:srgbClr val="0000FF"/>
                </a:solidFill>
              </a:rPr>
              <a:t>::release()</a:t>
            </a:r>
          </a:p>
        </p:txBody>
      </p:sp>
      <p:cxnSp>
        <p:nvCxnSpPr>
          <p:cNvPr id="30" name="Elbow Connector 29"/>
          <p:cNvCxnSpPr>
            <a:stCxn id="25" idx="0"/>
            <a:endCxn id="7" idx="1"/>
          </p:cNvCxnSpPr>
          <p:nvPr/>
        </p:nvCxnSpPr>
        <p:spPr>
          <a:xfrm rot="5400000" flipH="1" flipV="1">
            <a:off x="2572877" y="1301455"/>
            <a:ext cx="384222" cy="2226269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9" idx="0"/>
          </p:cNvCxnSpPr>
          <p:nvPr/>
        </p:nvCxnSpPr>
        <p:spPr>
          <a:xfrm>
            <a:off x="4701712" y="2688572"/>
            <a:ext cx="0" cy="765768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25" idx="3"/>
          </p:cNvCxnSpPr>
          <p:nvPr/>
        </p:nvCxnSpPr>
        <p:spPr>
          <a:xfrm rot="5400000">
            <a:off x="3396467" y="1767549"/>
            <a:ext cx="384223" cy="2226269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  <a:endCxn id="21" idx="0"/>
          </p:cNvCxnSpPr>
          <p:nvPr/>
        </p:nvCxnSpPr>
        <p:spPr>
          <a:xfrm>
            <a:off x="4701712" y="4386529"/>
            <a:ext cx="0" cy="765769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3"/>
            <a:endCxn id="23" idx="1"/>
          </p:cNvCxnSpPr>
          <p:nvPr/>
        </p:nvCxnSpPr>
        <p:spPr>
          <a:xfrm>
            <a:off x="5525301" y="5618393"/>
            <a:ext cx="1444995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9" idx="1"/>
            <a:endCxn id="25" idx="2"/>
          </p:cNvCxnSpPr>
          <p:nvPr/>
        </p:nvCxnSpPr>
        <p:spPr>
          <a:xfrm rot="10800000">
            <a:off x="1651855" y="3538889"/>
            <a:ext cx="2226269" cy="381546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1" idx="1"/>
          </p:cNvCxnSpPr>
          <p:nvPr/>
        </p:nvCxnSpPr>
        <p:spPr>
          <a:xfrm rot="10800000">
            <a:off x="2475443" y="3920437"/>
            <a:ext cx="1402680" cy="1697957"/>
          </a:xfrm>
          <a:prstGeom prst="bentConnector2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314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Stages of CRAN Process</a:t>
            </a:r>
            <a:br>
              <a:rPr lang="en-US" dirty="0"/>
            </a:br>
            <a:r>
              <a:rPr lang="en-US" dirty="0" err="1">
                <a:solidFill>
                  <a:srgbClr val="0000FF"/>
                </a:solidFill>
              </a:rPr>
              <a:t>cran-comments.md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Screenshot 2018-11-01 00.0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58" y="4009537"/>
            <a:ext cx="5777407" cy="2291803"/>
          </a:xfrm>
          <a:prstGeom prst="rect">
            <a:avLst/>
          </a:prstGeom>
        </p:spPr>
      </p:pic>
      <p:pic>
        <p:nvPicPr>
          <p:cNvPr id="6" name="Picture 5" descr="Screenshot 2018-11-01 00.07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" y="1417638"/>
            <a:ext cx="5706362" cy="316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structure facilitates excellent software design</a:t>
            </a:r>
          </a:p>
          <a:p>
            <a:r>
              <a:rPr lang="en-US" dirty="0"/>
              <a:t>Sharing of code, design of useful modules</a:t>
            </a:r>
          </a:p>
          <a:p>
            <a:r>
              <a:rPr lang="en-US" dirty="0"/>
              <a:t>Can be used:</a:t>
            </a:r>
          </a:p>
          <a:p>
            <a:pPr lvl="1"/>
            <a:r>
              <a:rPr lang="en-US" dirty="0"/>
              <a:t>“in-house” </a:t>
            </a:r>
            <a:r>
              <a:rPr lang="mr-IN" dirty="0"/>
              <a:t>–</a:t>
            </a:r>
            <a:r>
              <a:rPr lang="en-US" dirty="0"/>
              <a:t> private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(shared)</a:t>
            </a:r>
          </a:p>
          <a:p>
            <a:pPr lvl="1"/>
            <a:r>
              <a:rPr lang="en-US" dirty="0"/>
              <a:t>CRAN </a:t>
            </a:r>
            <a:r>
              <a:rPr lang="mr-IN" dirty="0"/>
              <a:t>–</a:t>
            </a:r>
            <a:r>
              <a:rPr lang="en-US" dirty="0"/>
              <a:t> widely available, and approved through a </a:t>
            </a:r>
            <a:r>
              <a:rPr lang="en-US"/>
              <a:t>formal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also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3100" dirty="0">
                <a:hlinkClick r:id="rId2"/>
              </a:rPr>
              <a:t>https://github.com/JimDuggan/pysd2r</a:t>
            </a:r>
            <a:r>
              <a:rPr lang="en-US" sz="3100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creenshot 2018-10-25 08.4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2" y="1618391"/>
            <a:ext cx="5539771" cy="45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Package information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shot 2018-10-25 09.00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7688"/>
            <a:ext cx="8237741" cy="44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9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functions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shot 2018-10-25 09.0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5518"/>
            <a:ext cx="7454900" cy="2286000"/>
          </a:xfrm>
          <a:prstGeom prst="rect">
            <a:avLst/>
          </a:prstGeom>
        </p:spPr>
      </p:pic>
      <p:pic>
        <p:nvPicPr>
          <p:cNvPr id="5" name="Picture 4" descr="Screenshot 2018-10-25 09.10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06" y="3638201"/>
            <a:ext cx="5945119" cy="27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3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1000" y="1445567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6342" y="1729277"/>
            <a:ext cx="189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Source</a:t>
            </a:r>
          </a:p>
          <a:p>
            <a:pPr algn="ctr"/>
            <a:r>
              <a:rPr lang="en-US" dirty="0"/>
              <a:t>Files in a directory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2750" y="1445567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01317" y="1729277"/>
            <a:ext cx="162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Bundle</a:t>
            </a:r>
          </a:p>
          <a:p>
            <a:pPr algn="ctr"/>
            <a:r>
              <a:rPr lang="en-US" dirty="0"/>
              <a:t>Files in a .</a:t>
            </a:r>
            <a:r>
              <a:rPr lang="en-US" dirty="0" err="1"/>
              <a:t>tar.gz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44501" y="1445567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29701" y="1729277"/>
            <a:ext cx="1734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Binary</a:t>
            </a:r>
          </a:p>
          <a:p>
            <a:pPr algn="ctr"/>
            <a:r>
              <a:rPr lang="en-US" dirty="0"/>
              <a:t>R code cached</a:t>
            </a:r>
          </a:p>
          <a:p>
            <a:pPr algn="ctr"/>
            <a:r>
              <a:rPr lang="en-US" dirty="0"/>
              <a:t>C code compiled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4501" y="3273204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05203" y="3556914"/>
            <a:ext cx="1983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Installed </a:t>
            </a:r>
          </a:p>
          <a:p>
            <a:pPr algn="ctr"/>
            <a:r>
              <a:rPr lang="en-US" dirty="0"/>
              <a:t>Directory in </a:t>
            </a:r>
            <a:r>
              <a:rPr lang="en-US" i="1" dirty="0"/>
              <a:t>library</a:t>
            </a:r>
          </a:p>
        </p:txBody>
      </p:sp>
      <p:pic>
        <p:nvPicPr>
          <p:cNvPr id="12" name="Picture 11" descr="Screenshot 2018-10-25 09.16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0" y="4217748"/>
            <a:ext cx="5468307" cy="19106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44501" y="5073820"/>
            <a:ext cx="1999723" cy="1296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8918" y="535753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 memory </a:t>
            </a:r>
          </a:p>
          <a:p>
            <a:pPr algn="ctr"/>
            <a:r>
              <a:rPr lang="en-US" dirty="0"/>
              <a:t>library()</a:t>
            </a:r>
          </a:p>
        </p:txBody>
      </p:sp>
      <p:cxnSp>
        <p:nvCxnSpPr>
          <p:cNvPr id="16" name="Straight Arrow Connector 15"/>
          <p:cNvCxnSpPr>
            <a:stCxn id="4" idx="3"/>
            <a:endCxn id="6" idx="1"/>
          </p:cNvCxnSpPr>
          <p:nvPr/>
        </p:nvCxnSpPr>
        <p:spPr>
          <a:xfrm>
            <a:off x="2580723" y="2094046"/>
            <a:ext cx="882027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62474" y="2097836"/>
            <a:ext cx="882027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10" idx="0"/>
          </p:cNvCxnSpPr>
          <p:nvPr/>
        </p:nvCxnSpPr>
        <p:spPr>
          <a:xfrm>
            <a:off x="7344363" y="2742525"/>
            <a:ext cx="0" cy="530679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44363" y="4570162"/>
            <a:ext cx="0" cy="530679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93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8000"/>
                </a:solidFill>
              </a:rPr>
              <a:t>devtools</a:t>
            </a:r>
            <a:r>
              <a:rPr lang="en-US" dirty="0"/>
              <a:t> - a key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shot 2018-10-25 09.2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1179298"/>
            <a:ext cx="6803035" cy="52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Pick a name (Wickham)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Only lowercase letters and numbers</a:t>
            </a:r>
          </a:p>
          <a:p>
            <a:r>
              <a:rPr lang="en-US" dirty="0"/>
              <a:t>Add r (</a:t>
            </a:r>
            <a:r>
              <a:rPr lang="en-US" dirty="0" err="1"/>
              <a:t>tidyr</a:t>
            </a:r>
            <a:r>
              <a:rPr lang="en-US" dirty="0"/>
              <a:t>, 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Be </a:t>
            </a:r>
            <a:r>
              <a:rPr lang="en-US" dirty="0" err="1"/>
              <a:t>googleable</a:t>
            </a:r>
            <a:r>
              <a:rPr lang="en-US" dirty="0"/>
              <a:t>!</a:t>
            </a:r>
          </a:p>
          <a:p>
            <a:r>
              <a:rPr lang="en-US" dirty="0"/>
              <a:t>Be memorable </a:t>
            </a:r>
          </a:p>
          <a:p>
            <a:r>
              <a:rPr lang="en-US" dirty="0"/>
              <a:t>Once you have a name, you can create a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Screenshot 2018-10-25 10.14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75" y="1600200"/>
            <a:ext cx="4419797" cy="1516964"/>
          </a:xfrm>
          <a:prstGeom prst="rect">
            <a:avLst/>
          </a:prstGeom>
        </p:spPr>
      </p:pic>
      <p:pic>
        <p:nvPicPr>
          <p:cNvPr id="7" name="Picture 6" descr="Screenshot 2018-10-25 09.10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242585"/>
            <a:ext cx="4468974" cy="208622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296423" y="3252263"/>
            <a:ext cx="513442" cy="800728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5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18920</TotalTime>
  <Words>1309</Words>
  <Application>Microsoft Macintosh PowerPoint</Application>
  <PresentationFormat>On-screen Show (4:3)</PresentationFormat>
  <Paragraphs>296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CT5102: Programming for Data Analytics  Lecture 10: Packages</vt:lpstr>
      <vt:lpstr>“Organise, test, document and share your code” (Wickham)</vt:lpstr>
      <vt:lpstr>https://cran.r-project.org </vt:lpstr>
      <vt:lpstr>Packages also on github https://github.com/JimDuggan/pysd2r </vt:lpstr>
      <vt:lpstr>Accessing Package information…</vt:lpstr>
      <vt:lpstr>Other useful functions…</vt:lpstr>
      <vt:lpstr>Types of package</vt:lpstr>
      <vt:lpstr>devtools - a key package</vt:lpstr>
      <vt:lpstr>(1) Pick a name (Wickham)</vt:lpstr>
      <vt:lpstr>Our example: stackp</vt:lpstr>
      <vt:lpstr>(2) Create the package devtools::create(“stackp”)</vt:lpstr>
      <vt:lpstr>R/ is where your code lives load_all() allows you to test</vt:lpstr>
      <vt:lpstr>(3) Add code to R/</vt:lpstr>
      <vt:lpstr>(4) Update default DESCRIPTION file</vt:lpstr>
      <vt:lpstr>(5) Create help files  http://r-pkgs.had.co.nz/man.html </vt:lpstr>
      <vt:lpstr>Create /man sub-directory</vt:lpstr>
      <vt:lpstr>Roxygen</vt:lpstr>
      <vt:lpstr>Workflow (Wickham)</vt:lpstr>
      <vt:lpstr>Common Tags</vt:lpstr>
      <vt:lpstr>RD Files &amp; Preview ?stackp will also work at the console</vt:lpstr>
      <vt:lpstr>Text Formatting with Rd</vt:lpstr>
      <vt:lpstr>Revised Workflow</vt:lpstr>
      <vt:lpstr>(6) Vignettes</vt:lpstr>
      <vt:lpstr>(7) NAMESPACE</vt:lpstr>
      <vt:lpstr>devtools::check() </vt:lpstr>
      <vt:lpstr>@export generates the right NAMESPACE directive (Wickham)</vt:lpstr>
      <vt:lpstr>(7) Adding Tests – Why Test?</vt:lpstr>
      <vt:lpstr>testthat package (Wickham)</vt:lpstr>
      <vt:lpstr>How to create tests (Wickham)</vt:lpstr>
      <vt:lpstr>testthat.R &amp; test_prereqs.R </vt:lpstr>
      <vt:lpstr>Running tests…</vt:lpstr>
      <vt:lpstr>testthat functions</vt:lpstr>
      <vt:lpstr>testthat functions</vt:lpstr>
      <vt:lpstr>(8) Checking, Build and Install</vt:lpstr>
      <vt:lpstr>Types of Problem</vt:lpstr>
      <vt:lpstr>Install from local file</vt:lpstr>
      <vt:lpstr>CRAN Process (Wickham)</vt:lpstr>
      <vt:lpstr>Final Stages of CRAN Process cran-comments.md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479</cp:revision>
  <cp:lastPrinted>2018-11-13T11:39:50Z</cp:lastPrinted>
  <dcterms:created xsi:type="dcterms:W3CDTF">2016-06-27T07:49:28Z</dcterms:created>
  <dcterms:modified xsi:type="dcterms:W3CDTF">2019-11-11T17:26:50Z</dcterms:modified>
</cp:coreProperties>
</file>